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5"/>
  </p:notesMasterIdLst>
  <p:handoutMasterIdLst>
    <p:handoutMasterId r:id="rId26"/>
  </p:handoutMasterIdLst>
  <p:sldIdLst>
    <p:sldId id="256" r:id="rId2"/>
    <p:sldId id="276" r:id="rId3"/>
    <p:sldId id="291" r:id="rId4"/>
    <p:sldId id="257" r:id="rId5"/>
    <p:sldId id="321" r:id="rId6"/>
    <p:sldId id="329" r:id="rId7"/>
    <p:sldId id="330" r:id="rId8"/>
    <p:sldId id="309" r:id="rId9"/>
    <p:sldId id="338" r:id="rId10"/>
    <p:sldId id="259" r:id="rId11"/>
    <p:sldId id="323" r:id="rId12"/>
    <p:sldId id="260" r:id="rId13"/>
    <p:sldId id="312" r:id="rId14"/>
    <p:sldId id="311" r:id="rId15"/>
    <p:sldId id="296" r:id="rId16"/>
    <p:sldId id="340" r:id="rId17"/>
    <p:sldId id="327" r:id="rId18"/>
    <p:sldId id="341" r:id="rId19"/>
    <p:sldId id="335" r:id="rId20"/>
    <p:sldId id="336" r:id="rId21"/>
    <p:sldId id="337" r:id="rId22"/>
    <p:sldId id="342" r:id="rId23"/>
    <p:sldId id="334" r:id="rId24"/>
  </p:sldIdLst>
  <p:sldSz cx="9144000" cy="6858000" type="screen4x3"/>
  <p:notesSz cx="92964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045B402-31E4-4441-AEF4-1FCFC95A1A29}">
          <p14:sldIdLst>
            <p14:sldId id="256"/>
            <p14:sldId id="276"/>
            <p14:sldId id="291"/>
            <p14:sldId id="257"/>
            <p14:sldId id="321"/>
            <p14:sldId id="329"/>
            <p14:sldId id="330"/>
            <p14:sldId id="309"/>
            <p14:sldId id="338"/>
            <p14:sldId id="259"/>
          </p14:sldIdLst>
        </p14:section>
        <p14:section name="Untitled Section" id="{D63FB536-61B4-4786-9D7C-C696FA33CBB0}">
          <p14:sldIdLst>
            <p14:sldId id="323"/>
            <p14:sldId id="260"/>
            <p14:sldId id="312"/>
            <p14:sldId id="311"/>
            <p14:sldId id="296"/>
            <p14:sldId id="340"/>
            <p14:sldId id="327"/>
            <p14:sldId id="341"/>
            <p14:sldId id="335"/>
            <p14:sldId id="336"/>
            <p14:sldId id="337"/>
            <p14:sldId id="342"/>
            <p14:sldId id="33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76" autoAdjust="0"/>
    <p:restoredTop sz="86270" autoAdjust="0"/>
  </p:normalViewPr>
  <p:slideViewPr>
    <p:cSldViewPr>
      <p:cViewPr>
        <p:scale>
          <a:sx n="69" d="100"/>
          <a:sy n="69" d="100"/>
        </p:scale>
        <p:origin x="-594" y="4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1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09" y="0"/>
            <a:ext cx="402844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D3E2A-3F18-4269-9762-0CE5DFA43E9C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02844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09" y="6513910"/>
            <a:ext cx="402844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405676-25AC-403B-B950-C89F68124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545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443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1"/>
            <a:ext cx="4028440" cy="3443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C85B4-1CC6-4F53-ACDA-94B2F53CD6A7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051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00179"/>
            <a:ext cx="7437120" cy="270057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695"/>
            <a:ext cx="4028440" cy="344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513695"/>
            <a:ext cx="4028440" cy="3443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4DE5C-F0B8-4838-B3E3-4D868A81D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692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827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076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331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882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819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6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162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748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 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Cox proportional-hazards model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(Cox, 1972) is essentially a regression model commonly used statistical in medical research for investigating the association between the survival time of patients and one or more predictor variables</a:t>
            </a: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statistics, the 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log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rank test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a hypothesis 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to compare the survival distributions of two samples. It is a nonparametric 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 appropriate to use when the data are right skewed and censored.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772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592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80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9723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3726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4DE5C-F0B8-4838-B3E3-4D868A81D62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280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r" defTabSz="914400" rtl="1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r" defTabSz="914400" rtl="1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r" defTabSz="914400" rtl="1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" y="4572000"/>
            <a:ext cx="70104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Author: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GB" sz="2400" dirty="0"/>
              <a:t>S. </a:t>
            </a:r>
            <a:r>
              <a:rPr lang="en-GB" sz="2400" dirty="0" smtClean="0"/>
              <a:t>Sabatine</a:t>
            </a:r>
            <a:r>
              <a:rPr lang="en-GB" sz="2400" dirty="0"/>
              <a:t>, P. Giugliano, C. </a:t>
            </a:r>
            <a:r>
              <a:rPr lang="en-GB" sz="2400" dirty="0" smtClean="0"/>
              <a:t>Keech et al</a:t>
            </a:r>
            <a:endParaRPr lang="en-US" sz="2400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Journal:</a:t>
            </a:r>
            <a:r>
              <a:rPr lang="en-US" sz="2400" b="1" dirty="0">
                <a:solidFill>
                  <a:srgbClr val="0070C0"/>
                </a:solidFill>
                <a:latin typeface="Calibri" pitchFamily="34" charset="0"/>
              </a:rPr>
              <a:t> </a:t>
            </a:r>
            <a:r>
              <a:rPr lang="en-US" sz="2400" dirty="0">
                <a:latin typeface="Calibri" pitchFamily="34" charset="0"/>
              </a:rPr>
              <a:t>The new England journal of medicine</a:t>
            </a:r>
          </a:p>
          <a:p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Published on: </a:t>
            </a:r>
            <a:r>
              <a:rPr lang="en-US" sz="2400" dirty="0" smtClean="0">
                <a:latin typeface="Calibri" pitchFamily="34" charset="0"/>
              </a:rPr>
              <a:t>March 17, 2017 </a:t>
            </a:r>
            <a:endParaRPr lang="ar-AE" sz="2400" dirty="0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130461"/>
            <a:ext cx="2514600" cy="461665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</p:spPr>
        <p:txBody>
          <a:bodyPr wrap="square" rtlCol="1">
            <a:spAutoFit/>
          </a:bodyPr>
          <a:lstStyle/>
          <a:p>
            <a:r>
              <a:rPr lang="en-US" sz="2400" dirty="0" smtClean="0">
                <a:solidFill>
                  <a:sysClr val="windowText" lastClr="000000"/>
                </a:solidFill>
                <a:latin typeface="Calibri" pitchFamily="34" charset="0"/>
              </a:rPr>
              <a:t>Article Name : </a:t>
            </a:r>
            <a:endParaRPr lang="ar-AE" sz="2400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5800" y="1612566"/>
            <a:ext cx="6934200" cy="954107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800" dirty="0" err="1" smtClean="0">
                <a:latin typeface="Times New Roman" panose="02020603050405020304" pitchFamily="18" charset="0"/>
              </a:rPr>
              <a:t>Evolocumab</a:t>
            </a:r>
            <a:r>
              <a:rPr lang="en-GB" sz="2800" dirty="0" smtClean="0">
                <a:latin typeface="Times New Roman" panose="02020603050405020304" pitchFamily="18" charset="0"/>
              </a:rPr>
              <a:t> and Clinical Outcomes in Patients </a:t>
            </a:r>
          </a:p>
          <a:p>
            <a:r>
              <a:rPr lang="en-GB" sz="2800" dirty="0" smtClean="0">
                <a:latin typeface="Times New Roman" panose="02020603050405020304" pitchFamily="18" charset="0"/>
              </a:rPr>
              <a:t>with Cardiovascular Disease</a:t>
            </a:r>
            <a:endParaRPr lang="en-GB" sz="2800" dirty="0"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19800" y="5943600"/>
            <a:ext cx="28194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Pharmacotherapy I</a:t>
            </a:r>
          </a:p>
          <a:p>
            <a:pPr algn="ctr"/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Noura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Albuholaiqa</a:t>
            </a:r>
            <a:endParaRPr lang="ar-AE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69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229600" cy="10668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Background information </a:t>
            </a:r>
            <a:endParaRPr lang="ar-A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4325112"/>
          </a:xfrm>
        </p:spPr>
        <p:txBody>
          <a:bodyPr>
            <a:normAutofit/>
          </a:bodyPr>
          <a:lstStyle/>
          <a:p>
            <a:pPr algn="l" rtl="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Evolocomb is a human monoclonal  that inhibits  the enzyme protein convertase </a:t>
            </a: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subtilisin-kexin type 9(</a:t>
            </a:r>
            <a:r>
              <a:rPr lang="en-GB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PCSK9)</a:t>
            </a:r>
          </a:p>
          <a:p>
            <a:pPr algn="l" rtl="0">
              <a:buFont typeface="Wingdings" panose="05000000000000000000" pitchFamily="2" charset="2"/>
              <a:buChar char="Ø"/>
            </a:pPr>
            <a:r>
              <a:rPr lang="en-GB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Evolocomb also lowers low-density lipoprotein (LDL) cholesterol levels by sixty percent </a:t>
            </a:r>
          </a:p>
          <a:p>
            <a:pPr algn="l" rtl="0">
              <a:buFont typeface="Wingdings" panose="05000000000000000000" pitchFamily="2" charset="2"/>
              <a:buChar char="Ø"/>
            </a:pPr>
            <a:r>
              <a:rPr lang="en-US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Genetics studies indicates that  the carriage of PCSK9 loss-of-function alleles is usually characterized by the reduced risks of  myocardial infarction and lower levels of LDL cholesterol</a:t>
            </a:r>
          </a:p>
          <a:p>
            <a:pPr algn="l" rtl="0">
              <a:buFont typeface="Wingdings" panose="05000000000000000000" pitchFamily="2" charset="2"/>
              <a:buChar char="Ø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Low-Density lipoproteins (LDL; Bad Cholesterol) carry cholesterol to all cells in the body, including the arteries that supply blood to the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heart</a:t>
            </a:r>
          </a:p>
          <a:p>
            <a:pPr algn="l" rtl="0">
              <a:buFont typeface="Wingdings" panose="05000000000000000000" pitchFamily="2" charset="2"/>
              <a:buChar char="Ø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Elevations in LDL places a patient at increased risk for atherogenic disease, including coronary, cerebrovascular and peripheral artery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disease</a:t>
            </a:r>
          </a:p>
          <a:p>
            <a:pPr algn="l" rtl="0">
              <a:buFont typeface="Wingdings" panose="05000000000000000000" pitchFamily="2" charset="2"/>
              <a:buChar char="Ø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each of these conditions, fatty deposits accumulate in the arteries (atherosclerosis). </a:t>
            </a:r>
            <a:endParaRPr lang="en-US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1480" lvl="1" indent="0" algn="l" rtl="0">
              <a:buNone/>
            </a:pPr>
            <a:endParaRPr lang="en-US" sz="17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18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EAC273E5-9965-4D76-B54A-375A38B227CC}"/>
              </a:ext>
            </a:extLst>
          </p:cNvPr>
          <p:cNvSpPr/>
          <p:nvPr/>
        </p:nvSpPr>
        <p:spPr>
          <a:xfrm>
            <a:off x="1154596" y="988142"/>
            <a:ext cx="6781800" cy="1219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Evolocumab is PCSK9 inhibitor that lowers LDL-Cholesterol by 60%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Arrow: Down 3">
            <a:extLst>
              <a:ext uri="{FF2B5EF4-FFF2-40B4-BE49-F238E27FC236}">
                <a16:creationId xmlns="" xmlns:a16="http://schemas.microsoft.com/office/drawing/2014/main" id="{78FDA54D-4C0D-406B-BFA9-68E9F8A298FB}"/>
              </a:ext>
            </a:extLst>
          </p:cNvPr>
          <p:cNvSpPr/>
          <p:nvPr/>
        </p:nvSpPr>
        <p:spPr>
          <a:xfrm>
            <a:off x="4088296" y="2209800"/>
            <a:ext cx="457200" cy="1066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="" xmlns:a16="http://schemas.microsoft.com/office/drawing/2014/main" id="{7351BC15-4DAF-4725-A9A0-3E33D2182EA0}"/>
              </a:ext>
            </a:extLst>
          </p:cNvPr>
          <p:cNvSpPr/>
          <p:nvPr/>
        </p:nvSpPr>
        <p:spPr>
          <a:xfrm>
            <a:off x="2221396" y="3276600"/>
            <a:ext cx="4648200" cy="21336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the magnitude of benefit </a:t>
            </a:r>
            <a:r>
              <a:rPr lang="en-GB" dirty="0" smtClean="0"/>
              <a:t>of </a:t>
            </a:r>
            <a:r>
              <a:rPr lang="en-GB" dirty="0"/>
              <a:t>evolocumab in reducing the risk of major </a:t>
            </a:r>
            <a:r>
              <a:rPr lang="en-GB" dirty="0" smtClean="0"/>
              <a:t>coronary events, stroke</a:t>
            </a:r>
            <a:r>
              <a:rPr lang="en-GB" dirty="0"/>
              <a:t>, and urgent coronary 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99546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1371600"/>
            <a:ext cx="8534400" cy="273921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Calibri" pitchFamily="34" charset="0"/>
              </a:rPr>
              <a:t>Objective: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FOURIER trial tested the clinical efficacy and safety of Evolocumab when added to high-intensity or moderate-intensity statin therapy in patients with clinical ASCVD</a:t>
            </a:r>
          </a:p>
          <a:p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Design: </a:t>
            </a:r>
            <a:endParaRPr lang="en-US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FOURIER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trial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Randomized, double-blind, placebo-controlled, multinational clinical trial.</a:t>
            </a: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protocol and amendments were approved by the relevant ethics committees at all participating sites</a:t>
            </a:r>
            <a:endParaRPr lang="en-US" b="1" u="sng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ar-AE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38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83150"/>
            <a:ext cx="3816000" cy="548099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Length of 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Study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0" y="1981200"/>
            <a:ext cx="7620000" cy="2667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/>
              <a:t>Randomization from February 2013 through June </a:t>
            </a:r>
            <a:r>
              <a:rPr lang="en-US" sz="2400" dirty="0" smtClean="0"/>
              <a:t>2015.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Median </a:t>
            </a:r>
            <a:r>
              <a:rPr lang="en-US" sz="2400" dirty="0"/>
              <a:t>duration of follow-up was 26 </a:t>
            </a:r>
            <a:r>
              <a:rPr lang="en-US" sz="2400" dirty="0" smtClean="0"/>
              <a:t>months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All </a:t>
            </a:r>
            <a:r>
              <a:rPr lang="en-US" sz="2400" dirty="0"/>
              <a:t>efficacy analysis were conducted on an intention-to-treat basis</a:t>
            </a:r>
          </a:p>
        </p:txBody>
      </p:sp>
    </p:spTree>
    <p:extLst>
      <p:ext uri="{BB962C8B-B14F-4D97-AF65-F5344CB8AC3E}">
        <p14:creationId xmlns:p14="http://schemas.microsoft.com/office/powerpoint/2010/main" val="314228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4114800" cy="1066800"/>
          </a:xfr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 smtClean="0">
                <a:solidFill>
                  <a:schemeClr val="accent5">
                    <a:lumMod val="50000"/>
                  </a:schemeClr>
                </a:solidFill>
              </a:rPr>
              <a:t>Outcomes </a:t>
            </a: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2438400"/>
            <a:ext cx="7704000" cy="32590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Primary end point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cardiovascular death, myocardial infarction, stroke, hospitalization for unstable angina, or coronary revascularization.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Key secondary end point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cardiovascular death, myocardial infarction, or stroke.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Safety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was assessed through collection of data on adverse events and central laboratory testing.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central clinical-events committee, whose members were unaware of study-group assignments and lipid levels, determined all potential </a:t>
            </a:r>
            <a:r>
              <a:rPr lang="en-US" u="sng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efficacy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end-point events and cases of new-onset diabetes. 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11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4114800" cy="1066800"/>
          </a:xfr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>
                <a:solidFill>
                  <a:schemeClr val="accent5">
                    <a:lumMod val="50000"/>
                  </a:schemeClr>
                </a:solidFill>
              </a:rPr>
              <a:t>Interventions </a:t>
            </a: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1600" y="2362200"/>
            <a:ext cx="7596000" cy="21698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800100" lvl="1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Eligible 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patients were randomly assigned in a 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1:1 ratio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to receive subcutaneous injections of:</a:t>
            </a:r>
            <a:endParaRPr lang="en-GB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Evolocumab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or 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placebo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endParaRPr lang="en-GB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Either 140 mg every 2 weeks or 420 mg every month, according to patient preference.</a:t>
            </a:r>
            <a:endParaRPr lang="en-GB" sz="2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</a:rPr>
              <a:t>Monitoring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</a:rPr>
              <a:t>of adherence not specified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71159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7B58FF90-1219-461A-A42A-8241FE87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096" y="228600"/>
            <a:ext cx="4114800" cy="762000"/>
          </a:xfr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Method 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B79CD76E-F0D1-40D1-BB86-543D6F163756}"/>
              </a:ext>
            </a:extLst>
          </p:cNvPr>
          <p:cNvSpPr txBox="1"/>
          <p:nvPr/>
        </p:nvSpPr>
        <p:spPr>
          <a:xfrm>
            <a:off x="29496" y="1981200"/>
            <a:ext cx="8928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dirty="0"/>
              <a:t>Patients at 1242 sites in 49 countries underwent randomization.</a:t>
            </a:r>
            <a:br>
              <a:rPr lang="en-US" dirty="0"/>
            </a:br>
            <a:endParaRPr lang="en-GB" sz="24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dirty="0"/>
              <a:t>Randomization was double-blinded using a central computerized system.</a:t>
            </a:r>
            <a:endParaRPr lang="en-GB" sz="24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/>
              <a:t>Stratification according to final screening LDL cholesterol level and region.</a:t>
            </a:r>
            <a:endParaRPr lang="en-GB" sz="2400" dirty="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dirty="0"/>
              <a:t>LDL &lt; 85 or ≥85 </a:t>
            </a:r>
            <a:r>
              <a:rPr lang="en-US" dirty="0" smtClean="0"/>
              <a:t>mg/</a:t>
            </a:r>
            <a:r>
              <a:rPr lang="en-US" dirty="0" err="1" smtClean="0"/>
              <a:t>dL</a:t>
            </a:r>
            <a:r>
              <a:rPr lang="en-US" dirty="0" smtClean="0"/>
              <a:t> </a:t>
            </a:r>
            <a:r>
              <a:rPr lang="en-US" dirty="0"/>
              <a:t>[&lt;2.2 or ≥2.2 </a:t>
            </a:r>
            <a:r>
              <a:rPr lang="en-US" dirty="0" err="1"/>
              <a:t>mmol</a:t>
            </a:r>
            <a:r>
              <a:rPr lang="en-US" dirty="0"/>
              <a:t> per liter</a:t>
            </a:r>
            <a:r>
              <a:rPr lang="en-US" dirty="0" smtClean="0"/>
              <a:t>]</a:t>
            </a:r>
            <a:r>
              <a:rPr lang="en-US" dirty="0"/>
              <a:t/>
            </a:r>
            <a:br>
              <a:rPr lang="en-US" dirty="0"/>
            </a:b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839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817406"/>
              </p:ext>
            </p:extLst>
          </p:nvPr>
        </p:nvGraphicFramePr>
        <p:xfrm>
          <a:off x="76200" y="914400"/>
          <a:ext cx="9067800" cy="486156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4533900"/>
                <a:gridCol w="4533900"/>
              </a:tblGrid>
              <a:tr h="9023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Exclusion Criteria (ClinicalTrials.gov)</a:t>
                      </a:r>
                      <a:endParaRPr lang="en-GB" sz="1800" dirty="0" smtClean="0"/>
                    </a:p>
                    <a:p>
                      <a:pPr algn="l" rtl="0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dirty="0" smtClean="0"/>
                        <a:t> Inclusion Criteria</a:t>
                      </a:r>
                      <a:endParaRPr lang="ar-AE" dirty="0"/>
                    </a:p>
                  </a:txBody>
                  <a:tcPr/>
                </a:tc>
              </a:tr>
              <a:tr h="3959182">
                <a:tc>
                  <a:txBody>
                    <a:bodyPr/>
                    <a:lstStyle/>
                    <a:p>
                      <a:pPr marL="742950" lvl="1" indent="-285750" algn="l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en-US" kern="1200" dirty="0" smtClean="0"/>
                        <a:t>NYHA class III or IV, or last known LVEF &lt; 30%</a:t>
                      </a:r>
                      <a:endParaRPr kumimoji="0" lang="en-GB" kern="1200" dirty="0" smtClean="0"/>
                    </a:p>
                    <a:p>
                      <a:pPr marL="742950" lvl="1" indent="-285750" algn="l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en-US" kern="1200" dirty="0" smtClean="0"/>
                        <a:t>Uncontrolled hypertension</a:t>
                      </a:r>
                      <a:endParaRPr kumimoji="0" lang="en-GB" kern="1200" dirty="0" smtClean="0"/>
                    </a:p>
                    <a:p>
                      <a:pPr marL="742950" lvl="1" indent="-285750" algn="l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en-US" kern="1200" dirty="0" smtClean="0"/>
                        <a:t>Uncontrolled or recurrent ventricular tachycardia</a:t>
                      </a:r>
                      <a:endParaRPr kumimoji="0" lang="en-GB" kern="1200" dirty="0" smtClean="0"/>
                    </a:p>
                    <a:p>
                      <a:pPr marL="742950" lvl="1" indent="-285750" algn="l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en-US" kern="1200" dirty="0" smtClean="0"/>
                        <a:t>Untreated hyperthyroidism or hypothyroidism</a:t>
                      </a:r>
                      <a:endParaRPr kumimoji="0" lang="en-GB" kern="1200" dirty="0" smtClean="0"/>
                    </a:p>
                    <a:p>
                      <a:pPr marL="742950" lvl="1" indent="-285750" algn="l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kumimoji="0" lang="en-US" kern="1200" dirty="0" smtClean="0"/>
                        <a:t>Homozygous familial hypercholesterolemia</a:t>
                      </a:r>
                      <a:endParaRPr kumimoji="0" lang="en-GB" kern="1200" dirty="0" smtClean="0"/>
                    </a:p>
                    <a:p>
                      <a:pPr marL="457200" lvl="1" indent="0" algn="l" rtl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None/>
                      </a:pPr>
                      <a:endParaRPr kumimoji="0" lang="en-GB" kern="1200" dirty="0" smtClean="0"/>
                    </a:p>
                    <a:p>
                      <a:pPr algn="l" rtl="0"/>
                      <a:endParaRPr lang="ar-A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42950" lvl="1" indent="-285750" algn="l" rtl="0">
                        <a:buFont typeface="Arial" pitchFamily="34" charset="0"/>
                        <a:buChar char="•"/>
                      </a:pPr>
                      <a:r>
                        <a:rPr kumimoji="0" lang="en-US" kern="1200" dirty="0" smtClean="0"/>
                        <a:t>Age 40-85 years</a:t>
                      </a:r>
                      <a:endParaRPr kumimoji="0" lang="en-GB" kern="1200" dirty="0" smtClean="0"/>
                    </a:p>
                    <a:p>
                      <a:pPr marL="742950" lvl="1" indent="-285750" algn="l" rtl="0">
                        <a:buFont typeface="Arial" pitchFamily="34" charset="0"/>
                        <a:buChar char="•"/>
                      </a:pPr>
                      <a:r>
                        <a:rPr kumimoji="0" lang="en-US" kern="1200" dirty="0" smtClean="0"/>
                        <a:t>Clinical ASCVD</a:t>
                      </a:r>
                      <a:endParaRPr kumimoji="0" lang="en-GB" kern="1200" dirty="0" smtClean="0"/>
                    </a:p>
                    <a:p>
                      <a:pPr marL="457200" lvl="1" indent="0" algn="l" rtl="0">
                        <a:buFont typeface="Arial" pitchFamily="34" charset="0"/>
                        <a:buNone/>
                      </a:pPr>
                      <a:r>
                        <a:rPr kumimoji="0" lang="en-US" kern="1200" dirty="0" smtClean="0"/>
                        <a:t>       - Myocardial infarction,            </a:t>
                      </a:r>
                      <a:r>
                        <a:rPr kumimoji="0" lang="en-US" kern="1200" dirty="0" err="1" smtClean="0"/>
                        <a:t>nonhemorrhagic</a:t>
                      </a:r>
                      <a:r>
                        <a:rPr kumimoji="0" lang="en-US" kern="1200" dirty="0" smtClean="0"/>
                        <a:t> stroke, or symptomatic peripheral artery disease.</a:t>
                      </a:r>
                    </a:p>
                    <a:p>
                      <a:pPr marL="457200" lvl="1" indent="0" algn="l" rtl="0">
                        <a:buFont typeface="Wingdings" panose="05000000000000000000" pitchFamily="2" charset="2"/>
                        <a:buNone/>
                      </a:pPr>
                      <a:endParaRPr lang="en-US" dirty="0" smtClean="0"/>
                    </a:p>
                    <a:p>
                      <a:pPr marL="742950" lvl="1" indent="-285750" algn="l" rtl="0">
                        <a:buFont typeface="Arial" pitchFamily="34" charset="0"/>
                        <a:buChar char="•"/>
                      </a:pPr>
                      <a:r>
                        <a:rPr lang="en-US" dirty="0" smtClean="0"/>
                        <a:t>LDL ≥ 70 mg/</a:t>
                      </a:r>
                      <a:r>
                        <a:rPr lang="en-US" dirty="0" err="1" smtClean="0"/>
                        <a:t>dL</a:t>
                      </a:r>
                      <a:r>
                        <a:rPr lang="en-US" dirty="0" smtClean="0"/>
                        <a:t> or HDL ≥ 100 mg/</a:t>
                      </a:r>
                      <a:r>
                        <a:rPr lang="en-US" dirty="0" err="1" smtClean="0"/>
                        <a:t>dL</a:t>
                      </a:r>
                      <a:r>
                        <a:rPr lang="en-US" dirty="0" smtClean="0"/>
                        <a:t> while on optimal lipid-lowering therapy (Atorvastatin 20 mg QD  or its equivalent, with or without </a:t>
                      </a:r>
                      <a:r>
                        <a:rPr lang="en-US" dirty="0" err="1" smtClean="0"/>
                        <a:t>ezetimibe</a:t>
                      </a:r>
                      <a:r>
                        <a:rPr lang="en-US" dirty="0" smtClean="0"/>
                        <a:t>)</a:t>
                      </a:r>
                      <a:endParaRPr lang="en-GB" dirty="0" smtClean="0"/>
                    </a:p>
                    <a:p>
                      <a:pPr algn="l" rtl="0"/>
                      <a:endParaRPr lang="ar-AE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727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208" y="190498"/>
            <a:ext cx="4312181" cy="10668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accent5">
                    <a:lumMod val="50000"/>
                  </a:schemeClr>
                </a:solidFill>
              </a:rPr>
              <a:t>Statistical Analysis  </a:t>
            </a:r>
            <a:endParaRPr lang="ar-AE" sz="3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36389" y="1676400"/>
            <a:ext cx="7884000" cy="446891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90% power to detect a 15% relative risk reduction with Evolocumab as compared with placebo.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1630 key secondary end points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required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Cox proportional-hazards model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Hazard ratios and 95% confidence intervals.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Stratification factors as covariates.</a:t>
            </a:r>
            <a:b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Time-to-event analysis 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 values for were calculated with the use of log-rank tests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39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5900" y="990600"/>
            <a:ext cx="5346700" cy="5507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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Baseline Characteristics (N=27,564 [Evolocumab N=13,784 and Placebo N=13,780])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Demographics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Mean age 63 years, 75% male,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85% white, mean weight 85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kg</a:t>
            </a:r>
          </a:p>
          <a:p>
            <a:pPr lvl="2">
              <a:lnSpc>
                <a:spcPct val="115000"/>
              </a:lnSpc>
              <a:spcAft>
                <a:spcPts val="0"/>
              </a:spcAft>
            </a:pP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Region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17% North America, 62% Europe, 7% Latin America, 14% Asian and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African</a:t>
            </a:r>
          </a:p>
          <a:p>
            <a:pPr lvl="2">
              <a:lnSpc>
                <a:spcPct val="115000"/>
              </a:lnSpc>
              <a:spcAft>
                <a:spcPts val="0"/>
              </a:spcAft>
            </a:pP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Type of atherosclerosis (history)</a:t>
            </a:r>
            <a:endParaRPr lang="en-GB" dirty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81% MI, 19%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nonhemorrhagic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stroke, 13% peripheral artery </a:t>
            </a:r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disease</a:t>
            </a:r>
          </a:p>
          <a:p>
            <a:pPr lvl="2">
              <a:lnSpc>
                <a:spcPct val="115000"/>
              </a:lnSpc>
              <a:spcAft>
                <a:spcPts val="0"/>
              </a:spcAft>
            </a:pP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Cardiovascular risk factors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80%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hypertension, 37% diabetes mellitus, 28% smokers</a:t>
            </a:r>
            <a:endParaRPr lang="en-GB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175062"/>
            <a:ext cx="3556000" cy="446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-79375"/>
            <a:ext cx="3951287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911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726095"/>
            <a:ext cx="8229600" cy="4325112"/>
          </a:xfrm>
        </p:spPr>
        <p:txBody>
          <a:bodyPr>
            <a:noAutofit/>
          </a:bodyPr>
          <a:lstStyle/>
          <a:p>
            <a:pPr marL="109728" indent="0" algn="l" rtl="0">
              <a:buNone/>
            </a:pPr>
            <a:endParaRPr lang="en-US" sz="2400" u="sng" dirty="0">
              <a:latin typeface="Calibri" pitchFamily="34" charset="0"/>
            </a:endParaRPr>
          </a:p>
          <a:p>
            <a:pPr marL="109728" indent="0" algn="l" rtl="0">
              <a:buNone/>
            </a:pPr>
            <a:endParaRPr lang="en-US" dirty="0">
              <a:solidFill>
                <a:srgbClr val="FF0000"/>
              </a:solidFill>
              <a:latin typeface="Calibri" pitchFamily="34" charset="0"/>
            </a:endParaRPr>
          </a:p>
          <a:p>
            <a:pPr algn="l" rtl="0"/>
            <a:endParaRPr lang="en-US" sz="2400" dirty="0">
              <a:latin typeface="Calibri" pitchFamily="34" charset="0"/>
            </a:endParaRPr>
          </a:p>
          <a:p>
            <a:pPr algn="l" rtl="0"/>
            <a:endParaRPr lang="en-US" sz="2400" dirty="0">
              <a:latin typeface="Calibri" pitchFamily="34" charset="0"/>
            </a:endParaRPr>
          </a:p>
          <a:p>
            <a:pPr algn="l" rtl="0"/>
            <a:endParaRPr lang="en-US" sz="2400" dirty="0">
              <a:latin typeface="Calibri" pitchFamily="34" charset="0"/>
            </a:endParaRPr>
          </a:p>
          <a:p>
            <a:pPr marL="109728" indent="0" algn="l" rtl="0">
              <a:buNone/>
            </a:pPr>
            <a:endParaRPr lang="en-US" sz="2400" dirty="0">
              <a:latin typeface="Calibri" pitchFamily="34" charset="0"/>
            </a:endParaRPr>
          </a:p>
          <a:p>
            <a:pPr marL="109728" indent="0" algn="l" rtl="0">
              <a:buNone/>
            </a:pPr>
            <a:r>
              <a:rPr lang="en-US" sz="2400" dirty="0">
                <a:latin typeface="Calibri" pitchFamily="34" charset="0"/>
              </a:rPr>
              <a:t> </a:t>
            </a:r>
            <a:endParaRPr lang="ar-AE" sz="2400" dirty="0"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609600"/>
            <a:ext cx="4407310" cy="510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Statin use</a:t>
            </a:r>
            <a:endParaRPr lang="en-GB" dirty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69% high-intensity statin, 30% moderate-intensity </a:t>
            </a:r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statin</a:t>
            </a:r>
          </a:p>
          <a:p>
            <a:pPr lvl="2">
              <a:lnSpc>
                <a:spcPct val="115000"/>
              </a:lnSpc>
              <a:spcAft>
                <a:spcPts val="0"/>
              </a:spcAft>
            </a:pPr>
            <a:endParaRPr lang="en-GB" dirty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Ezetimibe</a:t>
            </a:r>
            <a:endParaRPr lang="en-GB" dirty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5% on </a:t>
            </a:r>
            <a:r>
              <a:rPr lang="en-US" dirty="0" err="1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ezetimibe</a:t>
            </a:r>
            <a:endParaRPr lang="en-US" dirty="0" smtClean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>
              <a:lnSpc>
                <a:spcPct val="115000"/>
              </a:lnSpc>
              <a:spcAft>
                <a:spcPts val="0"/>
              </a:spcAft>
            </a:pP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Other cardiovascular medications</a:t>
            </a:r>
            <a:endParaRPr lang="en-GB" dirty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92% aspirin, P2Y</a:t>
            </a:r>
            <a:r>
              <a:rPr lang="en-US" baseline="-25000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inhibitor, or both, 76% 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Symbol" panose="05050102010706020507" pitchFamily="18" charset="2"/>
              </a:rPr>
              <a:t>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-blocker, 78% ACEI/ARB, aldosterone antagonist or </a:t>
            </a:r>
            <a:r>
              <a:rPr lang="en-US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both</a:t>
            </a:r>
          </a:p>
          <a:p>
            <a:pPr lvl="2">
              <a:lnSpc>
                <a:spcPct val="115000"/>
              </a:lnSpc>
              <a:spcAft>
                <a:spcPts val="0"/>
              </a:spcAft>
            </a:pP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Median lipid measures</a:t>
            </a:r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LDL 92 mg/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dL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TC 168 mg/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dL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HDL 44 mg/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dL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TG 134 mg/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dL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Lp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(a) 37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nmol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/L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838200"/>
            <a:ext cx="4181885" cy="4533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967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5" t="3535" r="21230"/>
          <a:stretch/>
        </p:blipFill>
        <p:spPr bwMode="auto">
          <a:xfrm>
            <a:off x="-38100" y="-1"/>
            <a:ext cx="48768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70" r="20812" b="29033"/>
          <a:stretch/>
        </p:blipFill>
        <p:spPr bwMode="auto">
          <a:xfrm>
            <a:off x="4953000" y="0"/>
            <a:ext cx="430530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594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6453229A-B9CB-46E5-8976-5B896037A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066800"/>
          </a:xfrm>
        </p:spPr>
        <p:txBody>
          <a:bodyPr>
            <a:normAutofit/>
          </a:bodyPr>
          <a:lstStyle/>
          <a:p>
            <a:r>
              <a:rPr lang="en-US" sz="3200" b="1" u="sng" dirty="0" smtClean="0">
                <a:solidFill>
                  <a:schemeClr val="accent5">
                    <a:lumMod val="50000"/>
                  </a:schemeClr>
                </a:solidFill>
              </a:rPr>
              <a:t>Results: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Primary and secondary efficacy endpoint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CB65D08-D3D1-40F0-83FA-F51A8B175090}"/>
              </a:ext>
            </a:extLst>
          </p:cNvPr>
          <p:cNvSpPr txBox="1"/>
          <p:nvPr/>
        </p:nvSpPr>
        <p:spPr>
          <a:xfrm>
            <a:off x="238932" y="3830381"/>
            <a:ext cx="807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itchFamily="34" charset="0"/>
              </a:rPr>
              <a:t> </a:t>
            </a:r>
          </a:p>
          <a:p>
            <a:endParaRPr lang="en-US" sz="2000" u="sng" dirty="0">
              <a:latin typeface="Calibri" pitchFamily="34" charset="0"/>
            </a:endParaRP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b="9578"/>
          <a:stretch/>
        </p:blipFill>
        <p:spPr>
          <a:xfrm>
            <a:off x="0" y="1010981"/>
            <a:ext cx="9144000" cy="5811864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238932" y="2057400"/>
            <a:ext cx="4038600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277532" y="2057400"/>
            <a:ext cx="0" cy="45720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238932" y="2514600"/>
            <a:ext cx="4038600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277532" y="2514600"/>
            <a:ext cx="0" cy="38100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38932" y="2895600"/>
            <a:ext cx="4038600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38932" y="4114800"/>
            <a:ext cx="4038600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277532" y="4114800"/>
            <a:ext cx="0" cy="223412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238932" y="4338212"/>
            <a:ext cx="4038600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52400" y="5334000"/>
            <a:ext cx="412513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277532" y="5334000"/>
            <a:ext cx="0" cy="22860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152400" y="5562600"/>
            <a:ext cx="412513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52400" y="4724400"/>
            <a:ext cx="412513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283315" y="4572000"/>
            <a:ext cx="0" cy="15240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H="1">
            <a:off x="152400" y="4572000"/>
            <a:ext cx="4125132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039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4060800" cy="990600"/>
          </a:xfr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Adverse  Events </a:t>
            </a:r>
            <a:endParaRPr lang="en-US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4325112"/>
          </a:xfrm>
        </p:spPr>
        <p:txBody>
          <a:bodyPr/>
          <a:lstStyle/>
          <a:p>
            <a:pPr marL="109728" indent="0" algn="l" rtl="0">
              <a:buNone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9728" indent="0" algn="l" rtl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438400"/>
            <a:ext cx="9036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significant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between two groups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differences were seen in the overall rates of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- adverse events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- serious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adverse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events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- 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adverse events thought to be related to the study agent and leading to discontinuation of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the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study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regimen</a:t>
            </a:r>
          </a:p>
          <a:p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large majority of reactions (approximately 90% in each group) were classified as </a:t>
            </a:r>
            <a:r>
              <a:rPr lang="en-US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injection-site </a:t>
            </a:r>
            <a:r>
              <a:rPr lang="en-US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reaction</a:t>
            </a:r>
          </a:p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- only 0.1% of the patients in each group stopped receiving the study agent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38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917" b="13859"/>
          <a:stretch/>
        </p:blipFill>
        <p:spPr>
          <a:xfrm>
            <a:off x="152400" y="609600"/>
            <a:ext cx="8839200" cy="57150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743199"/>
            <a:ext cx="8229600" cy="337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403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304800"/>
            <a:ext cx="5143500" cy="914400"/>
          </a:xfr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3600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n-GB" sz="36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sz="3600" dirty="0" smtClean="0">
                <a:solidFill>
                  <a:schemeClr val="accent5">
                    <a:lumMod val="50000"/>
                  </a:schemeClr>
                </a:solidFill>
              </a:rPr>
              <a:t>Discussion </a:t>
            </a:r>
            <a:r>
              <a:rPr lang="en-GB" sz="3600" dirty="0">
                <a:solidFill>
                  <a:schemeClr val="accent5">
                    <a:lumMod val="50000"/>
                  </a:schemeClr>
                </a:solidFill>
              </a:rPr>
              <a:t>&amp; Conclusion  </a:t>
            </a:r>
          </a:p>
        </p:txBody>
      </p:sp>
      <p:sp>
        <p:nvSpPr>
          <p:cNvPr id="4" name="Rectangle 3"/>
          <p:cNvSpPr/>
          <p:nvPr/>
        </p:nvSpPr>
        <p:spPr>
          <a:xfrm>
            <a:off x="7961" y="1371600"/>
            <a:ext cx="90678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this study, 27 564 patients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established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atherosclerotic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cardiovascular disease and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LDL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cholesterol levels &gt;_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 mg/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(1.8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mmol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/L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were used as the study population</a:t>
            </a:r>
          </a:p>
          <a:p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espite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optimized lipid-lowering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therapy (mostly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intense statin treatment)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 randomized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treatment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evolocumab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 monoclonal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antibody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inhibiting PCSK9; either 140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mg every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weeks or 420 mg monthly) or matching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placebo.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59% reduction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LDL cholesterol levels was observed with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evolocumab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treatment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compared with placebo at 48 weeks from a median LDL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cholesterol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baseline of 92 mg/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2.4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mmol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/L) to 30 mg/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(0.78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mmol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/L)</a:t>
            </a:r>
          </a:p>
          <a:p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Importantly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during a median follow-up time of 26 months, a significantly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reduced risk of cardiovascular events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primary composite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20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key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secondary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 points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was observed in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treated with PCSK9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inhibition</a:t>
            </a:r>
          </a:p>
          <a:p>
            <a:endParaRPr lang="en-GB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FOURIER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trial provided insight into the benefit of decreasing LDL cholesterol levels to median levels lower than those in previous trials.. 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083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b="1" dirty="0" smtClean="0"/>
              <a:t>Journal</a:t>
            </a:r>
          </a:p>
          <a:p>
            <a:pPr marL="0" indent="0" algn="l" rtl="0">
              <a:buNone/>
            </a:pPr>
            <a:r>
              <a:rPr lang="en-US" dirty="0" smtClean="0"/>
              <a:t>   Journal of the New </a:t>
            </a:r>
            <a:r>
              <a:rPr lang="en-US" dirty="0"/>
              <a:t>E</a:t>
            </a:r>
            <a:r>
              <a:rPr lang="en-US" dirty="0" smtClean="0"/>
              <a:t>ngland  Journal </a:t>
            </a:r>
            <a:r>
              <a:rPr lang="en-US" dirty="0"/>
              <a:t>of Medicine (</a:t>
            </a:r>
            <a:r>
              <a:rPr lang="en-US" dirty="0" smtClean="0"/>
              <a:t>NEJM)</a:t>
            </a:r>
            <a:endParaRPr lang="en-US" dirty="0"/>
          </a:p>
          <a:p>
            <a:pPr marL="0" indent="0" algn="l" rtl="0">
              <a:buNone/>
            </a:pPr>
            <a:endParaRPr lang="en-US" dirty="0" smtClean="0"/>
          </a:p>
          <a:p>
            <a:pPr algn="l" rtl="0"/>
            <a:r>
              <a:rPr lang="en-US" b="1" dirty="0" smtClean="0"/>
              <a:t>Impact factor 2017/2018</a:t>
            </a:r>
          </a:p>
          <a:p>
            <a:pPr marL="0" indent="0" algn="l" rtl="0">
              <a:buNone/>
            </a:pPr>
            <a:r>
              <a:rPr lang="en-US" dirty="0" smtClean="0"/>
              <a:t>     79.258</a:t>
            </a:r>
          </a:p>
          <a:p>
            <a:pPr algn="l" rtl="0"/>
            <a:endParaRPr lang="ar-A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52400"/>
            <a:ext cx="43338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093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4114800" cy="1066800"/>
          </a:xfr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GB" dirty="0" smtClean="0">
                <a:solidFill>
                  <a:schemeClr val="accent5">
                    <a:lumMod val="50000"/>
                  </a:schemeClr>
                </a:solidFill>
              </a:rPr>
              <a:t>Critical Appraisal </a:t>
            </a: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7374" y="1828800"/>
            <a:ext cx="9143999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Background and 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Rationale</a:t>
            </a:r>
            <a:r>
              <a:rPr lang="en-US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  Satisfactory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background is presented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appropriately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and it is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justified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by the author as he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mentioned 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Evolocumab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also lowers low-density lipoprotein (LDL) cholesterol levels by sixty percent </a:t>
            </a:r>
          </a:p>
          <a:p>
            <a:endParaRPr lang="en-US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u="sng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Previous trials </a:t>
            </a:r>
            <a:endParaRPr lang="en-US" b="1" u="sng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previous trials of more intensive LDL cholesterol–lowering therapy as compared with moderate-intensity statin </a:t>
            </a:r>
            <a:r>
              <a:rPr lang="en-GB" dirty="0" smtClean="0"/>
              <a:t>therapy, it was found that there was </a:t>
            </a:r>
            <a:r>
              <a:rPr lang="en-GB" dirty="0"/>
              <a:t>no effect of additional lowering of LDL cholesterol levels on cardiovascular mortality. </a:t>
            </a:r>
            <a:endParaRPr lang="en-GB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 smtClean="0"/>
              <a:t>The </a:t>
            </a:r>
            <a:r>
              <a:rPr lang="en-GB" dirty="0"/>
              <a:t>rate of use of evidence-based cardiovascular pharmacotherapies that lower cardiovascular mortality was very high in FOURIER,</a:t>
            </a:r>
            <a:endParaRPr lang="en-US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Objectives: </a:t>
            </a:r>
            <a:r>
              <a:rPr lang="en-US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Satisfactory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of the study was stated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clearly about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FOURIER trial tested the clinical efficacy and safety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Evolocumab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when added to high-intensity or moderate-intensity statin therapy in patients with clinical ASCVD</a:t>
            </a:r>
          </a:p>
          <a:p>
            <a:endParaRPr lang="en-US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11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762000"/>
            <a:ext cx="8763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 of Treatment-Related 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Bias:  </a:t>
            </a:r>
            <a:r>
              <a:rPr lang="en-US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Satisfactory</a:t>
            </a:r>
            <a:endParaRPr lang="en-US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study was </a:t>
            </a:r>
            <a:r>
              <a:rPr lang="en-US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double blinded</a:t>
            </a:r>
            <a:endParaRPr lang="en-US" b="1" dirty="0" smtClean="0">
              <a:solidFill>
                <a:srgbClr val="92D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The drugs</a:t>
            </a:r>
            <a:r>
              <a:rPr lang="en-US" dirty="0" smtClean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doses </a:t>
            </a:r>
            <a:r>
              <a:rPr lang="en-US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regimen, and time of administration 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 clearly mentioned and outlined </a:t>
            </a:r>
            <a:endParaRPr lang="en-US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 smtClean="0"/>
              <a:t>patients </a:t>
            </a:r>
            <a:r>
              <a:rPr lang="en-GB" dirty="0"/>
              <a:t>were randomly assigned in a 1:1 ratio to receive subcutaneous injections of evolocumab </a:t>
            </a:r>
            <a:endParaRPr lang="en-US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Random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assignment done through computer generated random numbers</a:t>
            </a:r>
            <a:endParaRPr lang="en-US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Description of the Study: </a:t>
            </a:r>
            <a:r>
              <a:rPr lang="en-US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Satisfactory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side effects of 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Evolocumab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such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as the injection reaction and allergic reaction were clearly indicated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 a table and the most frequently adverse effects of drugs were presented clearly with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the percentage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of patients who experienced those adverse effects</a:t>
            </a:r>
            <a:endParaRPr lang="en-US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duration of the study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was clearly stated</a:t>
            </a:r>
            <a:endParaRPr lang="en-US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pharmacological treatment of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Evolocumab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were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clearly stated and 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explained </a:t>
            </a:r>
            <a:endParaRPr lang="en-US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79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123" y="457200"/>
            <a:ext cx="9144000" cy="7502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Statistical 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analysis: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Satisfactory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Calibri" pitchFamily="34" charset="0"/>
              </a:rPr>
              <a:t>The </a:t>
            </a:r>
            <a:r>
              <a:rPr lang="en-US" dirty="0">
                <a:latin typeface="Calibri" pitchFamily="34" charset="0"/>
              </a:rPr>
              <a:t>primary analysis </a:t>
            </a:r>
            <a:r>
              <a:rPr lang="en-US" dirty="0" smtClean="0">
                <a:latin typeface="Calibri" pitchFamily="34" charset="0"/>
              </a:rPr>
              <a:t>of the data was done with treating the population </a:t>
            </a:r>
            <a:r>
              <a:rPr lang="en-US" dirty="0">
                <a:latin typeface="Calibri" pitchFamily="34" charset="0"/>
              </a:rPr>
              <a:t>which reflects the real clinical population</a:t>
            </a:r>
            <a:endParaRPr lang="en-US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The study used effective and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Appropriate statistical tests </a:t>
            </a:r>
            <a:r>
              <a:rPr lang="en-US" dirty="0" smtClean="0">
                <a:latin typeface="Calibri" pitchFamily="34" charset="0"/>
              </a:rPr>
              <a:t>to analyze the data</a:t>
            </a:r>
            <a:endParaRPr lang="en-US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Synthesis of Data: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Satisfactory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The study approach used to answer the research question and prove the hypothesis was concise and clear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latin typeface="Calibri" pitchFamily="34" charset="0"/>
              </a:rPr>
              <a:t>All </a:t>
            </a:r>
            <a:r>
              <a:rPr lang="en-US" dirty="0" smtClean="0">
                <a:latin typeface="Calibri" pitchFamily="34" charset="0"/>
              </a:rPr>
              <a:t>results of the study </a:t>
            </a:r>
            <a:r>
              <a:rPr lang="en-US" dirty="0">
                <a:latin typeface="Calibri" pitchFamily="34" charset="0"/>
              </a:rPr>
              <a:t>were </a:t>
            </a:r>
            <a:r>
              <a:rPr lang="en-US" dirty="0" smtClean="0">
                <a:latin typeface="Calibri" pitchFamily="34" charset="0"/>
              </a:rPr>
              <a:t>clearly presented </a:t>
            </a:r>
            <a:r>
              <a:rPr lang="en-US" dirty="0">
                <a:latin typeface="Calibri" pitchFamily="34" charset="0"/>
              </a:rPr>
              <a:t>on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graphs and tables </a:t>
            </a:r>
            <a:r>
              <a:rPr lang="en-US" dirty="0">
                <a:latin typeface="Calibri" pitchFamily="34" charset="0"/>
              </a:rPr>
              <a:t>and they </a:t>
            </a:r>
            <a:r>
              <a:rPr lang="en-US" dirty="0" smtClean="0">
                <a:latin typeface="Calibri" pitchFamily="34" charset="0"/>
              </a:rPr>
              <a:t>were easy to follow and comprehend </a:t>
            </a:r>
            <a:endParaRPr lang="en-US" b="1" dirty="0" smtClean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Focus of the study: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</a:rPr>
              <a:t>Satisfactory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The author stated the conclusion clearly and was related to the research question of the study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rPr>
              <a:t>Application of the study 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latin typeface="Calibri" pitchFamily="34" charset="0"/>
              </a:rPr>
              <a:t>The </a:t>
            </a:r>
            <a:r>
              <a:rPr lang="en-US" dirty="0">
                <a:latin typeface="Calibri" pitchFamily="34" charset="0"/>
              </a:rPr>
              <a:t>study has </a:t>
            </a:r>
            <a:r>
              <a:rPr lang="en-US" dirty="0" smtClean="0">
                <a:latin typeface="Calibri" pitchFamily="34" charset="0"/>
              </a:rPr>
              <a:t> was sufficiently presented </a:t>
            </a:r>
            <a:r>
              <a:rPr lang="en-US" dirty="0">
                <a:latin typeface="Calibri" pitchFamily="34" charset="0"/>
              </a:rPr>
              <a:t>this means the sample size is adequate to represent the </a:t>
            </a:r>
            <a:r>
              <a:rPr lang="en-US" dirty="0" smtClean="0">
                <a:latin typeface="Calibri" pitchFamily="34" charset="0"/>
              </a:rPr>
              <a:t>population, however the following limitations were noted:</a:t>
            </a:r>
            <a:endParaRPr lang="en-US" b="1" dirty="0">
              <a:solidFill>
                <a:srgbClr val="FF0000"/>
              </a:solidFill>
              <a:latin typeface="Calibri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Short duration of follow-up 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200150" lvl="2" indent="-2857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Limits evaluation of long term benefits of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Evolocumab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Potential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for bias due to manufacturer/sponsor (Amgen) of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Evolocumab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Rapatha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).</a:t>
            </a:r>
            <a:endParaRPr lang="en-GB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Baseline characteristics were slightly skewed. (Mostly male and white)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Weakens external validity</a:t>
            </a:r>
            <a:endParaRPr lang="en-GB" dirty="0"/>
          </a:p>
          <a:p>
            <a:endParaRPr lang="en-US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endParaRPr lang="en-US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endParaRPr lang="en-US" b="1" dirty="0">
              <a:solidFill>
                <a:srgbClr val="FF0000"/>
              </a:solidFill>
              <a:latin typeface="Calibri" pitchFamily="34" charset="0"/>
            </a:endParaRPr>
          </a:p>
          <a:p>
            <a:endParaRPr lang="en-US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endParaRPr lang="en-US" b="1" dirty="0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en-US" b="1" dirty="0" smtClean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</a:t>
            </a:r>
            <a:endParaRPr lang="en-GB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23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7" t="11832" r="29302" b="50361"/>
          <a:stretch/>
        </p:blipFill>
        <p:spPr bwMode="auto">
          <a:xfrm>
            <a:off x="152400" y="2667000"/>
            <a:ext cx="4715384" cy="37338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0" t="11981" r="30469" b="22599"/>
          <a:stretch/>
        </p:blipFill>
        <p:spPr bwMode="auto">
          <a:xfrm>
            <a:off x="4867784" y="457200"/>
            <a:ext cx="3939611" cy="3200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4643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marL="109728" indent="0" algn="ctr">
              <a:buNone/>
            </a:pPr>
            <a:r>
              <a:rPr lang="en-US" sz="4800" dirty="0" smtClean="0"/>
              <a:t>THANK YOU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70060"/>
            <a:ext cx="1887940" cy="188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6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10274</TotalTime>
  <Words>1373</Words>
  <Application>Microsoft Office PowerPoint</Application>
  <PresentationFormat>On-screen Show (4:3)</PresentationFormat>
  <Paragraphs>197</Paragraphs>
  <Slides>23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Clarity</vt:lpstr>
      <vt:lpstr>PowerPoint Presentation</vt:lpstr>
      <vt:lpstr>Background information </vt:lpstr>
      <vt:lpstr>PowerPoint Presentation</vt:lpstr>
      <vt:lpstr>PowerPoint Presentation</vt:lpstr>
      <vt:lpstr>PowerPoint Presentation</vt:lpstr>
      <vt:lpstr>Outcomes </vt:lpstr>
      <vt:lpstr>Interventions </vt:lpstr>
      <vt:lpstr>Method </vt:lpstr>
      <vt:lpstr>PowerPoint Presentation</vt:lpstr>
      <vt:lpstr>Statistical Analysis  </vt:lpstr>
      <vt:lpstr>PowerPoint Presentation</vt:lpstr>
      <vt:lpstr>PowerPoint Presentation</vt:lpstr>
      <vt:lpstr>PowerPoint Presentation</vt:lpstr>
      <vt:lpstr>Results: Primary and secondary efficacy endpoint </vt:lpstr>
      <vt:lpstr>Adverse  Events </vt:lpstr>
      <vt:lpstr>PowerPoint Presentation</vt:lpstr>
      <vt:lpstr> Discussion &amp; Conclusion  </vt:lpstr>
      <vt:lpstr>PowerPoint Presentation</vt:lpstr>
      <vt:lpstr>Critical Appraisal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noor bari</dc:creator>
  <cp:lastModifiedBy>TOSHIBA</cp:lastModifiedBy>
  <cp:revision>406</cp:revision>
  <cp:lastPrinted>2018-09-30T19:45:23Z</cp:lastPrinted>
  <dcterms:created xsi:type="dcterms:W3CDTF">2006-08-16T00:00:00Z</dcterms:created>
  <dcterms:modified xsi:type="dcterms:W3CDTF">2018-12-07T15:19:22Z</dcterms:modified>
</cp:coreProperties>
</file>